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52970E-16C5-45D0-9030-9EFEE8B327A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202654-7A16-4393-B9E6-0784271EF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88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154E39A-4719-4BC6-94F8-53E99A388BF1}" type="slidenum">
              <a:rPr lang="en-US" altLang="en-US" smtClean="0"/>
              <a:pPr/>
              <a:t>17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232840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53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37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50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78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19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52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0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2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94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7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9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0114B-9BC1-4B5D-98B0-FAF04A20B3A5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68ACB-7684-4C4A-AF28-AB5E77D2E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609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https://www.bing.com/images/search?q=Plutella+xylostella&amp;view=detailv2&amp;&amp;id=848EFB5FC77F7135694A23CB7479F239BDDB5718&amp;selectedIndex=0&amp;ccid=TybyxL9O&amp;simid=608018016862996523&amp;thid=OIP.M4f26f2c4bf4eb3af603a11ad27aeb57do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s://www.google.com/url?sa=i&amp;rct=j&amp;q=&amp;esrc=s&amp;source=images&amp;cd=&amp;cad=rja&amp;uact=8&amp;ved=0ahUKEwiNyJX8vZfOAhUGwYMKHe6bASMQjRwIBw&amp;url=http://rachel.golearn.us/modules/en-infonet/export/default$ct$117$crops.html&amp;psig=AFQjCNE_o_PkKA5MY28ftkTQRN2RmUZapg&amp;ust=146984083274328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aggie-horticulture.tamu.edu/vegetable/guides/specialty-vegetables/chinese-kale-kailaan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857250"/>
            <a:ext cx="385762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9" name="Title 1"/>
          <p:cNvSpPr>
            <a:spLocks noGrp="1"/>
          </p:cNvSpPr>
          <p:nvPr>
            <p:ph type="ctrTitle"/>
          </p:nvPr>
        </p:nvSpPr>
        <p:spPr>
          <a:xfrm>
            <a:off x="5727701" y="992189"/>
            <a:ext cx="4773613" cy="1366837"/>
          </a:xfrm>
        </p:spPr>
        <p:txBody>
          <a:bodyPr>
            <a:normAutofit fontScale="90000"/>
          </a:bodyPr>
          <a:lstStyle/>
          <a:p>
            <a:r>
              <a:rPr lang="en-US" altLang="en-US" smtClean="0"/>
              <a:t>Chines Kale / Chinese Broccoli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9551" y="2601914"/>
            <a:ext cx="3344863" cy="1468437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 err="1"/>
              <a:t>a.k.a</a:t>
            </a:r>
            <a:endParaRPr lang="en-US" dirty="0"/>
          </a:p>
          <a:p>
            <a:pPr>
              <a:defRPr/>
            </a:pPr>
            <a:r>
              <a:rPr lang="en-US" dirty="0" err="1"/>
              <a:t>Kailan</a:t>
            </a:r>
            <a:r>
              <a:rPr lang="en-US" dirty="0"/>
              <a:t> or </a:t>
            </a:r>
            <a:r>
              <a:rPr lang="en-US" dirty="0" err="1"/>
              <a:t>Gailan</a:t>
            </a:r>
            <a:endParaRPr lang="en-US" dirty="0"/>
          </a:p>
        </p:txBody>
      </p:sp>
      <p:sp>
        <p:nvSpPr>
          <p:cNvPr id="39941" name="TextBox 4"/>
          <p:cNvSpPr txBox="1">
            <a:spLocks noChangeArrowheads="1"/>
          </p:cNvSpPr>
          <p:nvPr/>
        </p:nvSpPr>
        <p:spPr bwMode="auto">
          <a:xfrm>
            <a:off x="5727701" y="3894138"/>
            <a:ext cx="4176713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 i="1">
                <a:latin typeface="Arial" panose="020B0604020202020204" pitchFamily="34" charset="0"/>
              </a:rPr>
              <a:t>Brassica oleracea </a:t>
            </a:r>
            <a:endParaRPr lang="en-US" altLang="en-US" sz="21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Cultivar group: </a:t>
            </a:r>
            <a:r>
              <a:rPr lang="en-US" altLang="en-US" sz="2100" i="1">
                <a:latin typeface="Arial" panose="020B0604020202020204" pitchFamily="34" charset="0"/>
              </a:rPr>
              <a:t>alboglabra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1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Same species as head cabbage, broccoli, cauliflower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1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1913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143000"/>
            <a:ext cx="8534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5" name="TextBox 2"/>
          <p:cNvSpPr txBox="1">
            <a:spLocks noChangeArrowheads="1"/>
          </p:cNvSpPr>
          <p:nvPr/>
        </p:nvSpPr>
        <p:spPr bwMode="auto">
          <a:xfrm>
            <a:off x="3276601" y="536575"/>
            <a:ext cx="60055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Arial" panose="020B0604020202020204" pitchFamily="34" charset="0"/>
              </a:rPr>
              <a:t>1</a:t>
            </a:r>
            <a:r>
              <a:rPr lang="en-US" altLang="en-US" baseline="30000">
                <a:latin typeface="Arial" panose="020B0604020202020204" pitchFamily="34" charset="0"/>
              </a:rPr>
              <a:t>st</a:t>
            </a:r>
            <a:r>
              <a:rPr lang="en-US" altLang="en-US">
                <a:latin typeface="Arial" panose="020B0604020202020204" pitchFamily="34" charset="0"/>
              </a:rPr>
              <a:t> harvest                 2</a:t>
            </a:r>
            <a:r>
              <a:rPr lang="en-US" altLang="en-US" baseline="30000">
                <a:latin typeface="Arial" panose="020B0604020202020204" pitchFamily="34" charset="0"/>
              </a:rPr>
              <a:t>nd</a:t>
            </a:r>
            <a:r>
              <a:rPr lang="en-US" altLang="en-US">
                <a:latin typeface="Arial" panose="020B0604020202020204" pitchFamily="34" charset="0"/>
              </a:rPr>
              <a:t> harvest</a:t>
            </a:r>
          </a:p>
        </p:txBody>
      </p:sp>
    </p:spTree>
    <p:extLst>
      <p:ext uri="{BB962C8B-B14F-4D97-AF65-F5344CB8AC3E}">
        <p14:creationId xmlns:p14="http://schemas.microsoft.com/office/powerpoint/2010/main" val="3479047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1981200" y="228600"/>
            <a:ext cx="8229600" cy="1143000"/>
          </a:xfrm>
        </p:spPr>
        <p:txBody>
          <a:bodyPr/>
          <a:lstStyle/>
          <a:p>
            <a:r>
              <a:rPr lang="en-US" altLang="en-US" smtClean="0"/>
              <a:t>Plant care</a:t>
            </a:r>
          </a:p>
        </p:txBody>
      </p:sp>
      <p:sp>
        <p:nvSpPr>
          <p:cNvPr id="50179" name="Content Placeholder 2"/>
          <p:cNvSpPr>
            <a:spLocks noGrp="1"/>
          </p:cNvSpPr>
          <p:nvPr>
            <p:ph idx="1"/>
          </p:nvPr>
        </p:nvSpPr>
        <p:spPr>
          <a:xfrm>
            <a:off x="1981200" y="1524000"/>
            <a:ext cx="8229600" cy="5257800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Ensure soil is moist most of the time, not saturated</a:t>
            </a:r>
          </a:p>
          <a:p>
            <a:pPr>
              <a:defRPr/>
            </a:pPr>
            <a:r>
              <a:rPr lang="en-US" altLang="en-US" dirty="0"/>
              <a:t>Well-draining soils are best</a:t>
            </a:r>
          </a:p>
          <a:p>
            <a:pPr>
              <a:defRPr/>
            </a:pPr>
            <a:r>
              <a:rPr lang="en-US" altLang="en-US" dirty="0"/>
              <a:t>For small-scale, any complete fertilizer can be used, but should be applied appropriately</a:t>
            </a:r>
          </a:p>
          <a:p>
            <a:pPr>
              <a:defRPr/>
            </a:pPr>
            <a:r>
              <a:rPr lang="en-US" altLang="en-US" dirty="0"/>
              <a:t>Commercial - General Fertilizer recommendation </a:t>
            </a:r>
          </a:p>
          <a:p>
            <a:pPr lvl="1">
              <a:defRPr/>
            </a:pPr>
            <a:r>
              <a:rPr lang="en-US" altLang="en-US" dirty="0"/>
              <a:t>5</a:t>
            </a:r>
            <a:r>
              <a:rPr lang="en-US" altLang="en-US" dirty="0" smtClean="0"/>
              <a:t>00 </a:t>
            </a:r>
            <a:r>
              <a:rPr lang="en-US" altLang="en-US" dirty="0" err="1" smtClean="0"/>
              <a:t>lbs</a:t>
            </a:r>
            <a:r>
              <a:rPr lang="en-US" altLang="en-US" dirty="0" smtClean="0"/>
              <a:t> of 8:11:10 (N-P-K) per acre</a:t>
            </a:r>
          </a:p>
          <a:p>
            <a:pPr lvl="1">
              <a:defRPr/>
            </a:pPr>
            <a:r>
              <a:rPr lang="en-US" altLang="en-US" dirty="0" smtClean="0"/>
              <a:t>1 </a:t>
            </a:r>
            <a:r>
              <a:rPr lang="en-US" altLang="en-US" dirty="0" err="1" smtClean="0"/>
              <a:t>lb</a:t>
            </a:r>
            <a:r>
              <a:rPr lang="en-US" altLang="en-US" dirty="0" smtClean="0"/>
              <a:t> of 8:11:10 (N-P-K) per 100 </a:t>
            </a:r>
            <a:r>
              <a:rPr lang="en-US" altLang="en-US" dirty="0" err="1" smtClean="0"/>
              <a:t>sq</a:t>
            </a:r>
            <a:r>
              <a:rPr lang="en-US" altLang="en-US" dirty="0" smtClean="0"/>
              <a:t> ft.</a:t>
            </a:r>
          </a:p>
          <a:p>
            <a:pPr lvl="1">
              <a:defRPr/>
            </a:pPr>
            <a:r>
              <a:rPr lang="en-US" altLang="en-US" dirty="0" smtClean="0"/>
              <a:t>Consult with local cooperative extension service</a:t>
            </a:r>
          </a:p>
          <a:p>
            <a:pPr marL="0" indent="0">
              <a:buNone/>
              <a:defRPr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43753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>
          <a:xfrm>
            <a:off x="1981200" y="228600"/>
            <a:ext cx="8229600" cy="1143000"/>
          </a:xfrm>
        </p:spPr>
        <p:txBody>
          <a:bodyPr/>
          <a:lstStyle/>
          <a:p>
            <a:r>
              <a:rPr lang="en-US" altLang="en-US" smtClean="0"/>
              <a:t>Plant care</a:t>
            </a:r>
          </a:p>
        </p:txBody>
      </p:sp>
      <p:sp>
        <p:nvSpPr>
          <p:cNvPr id="51203" name="Content Placeholder 2"/>
          <p:cNvSpPr>
            <a:spLocks noGrp="1"/>
          </p:cNvSpPr>
          <p:nvPr>
            <p:ph idx="1"/>
          </p:nvPr>
        </p:nvSpPr>
        <p:spPr>
          <a:xfrm>
            <a:off x="1958975" y="1219201"/>
            <a:ext cx="5029200" cy="4525963"/>
          </a:xfrm>
        </p:spPr>
        <p:txBody>
          <a:bodyPr/>
          <a:lstStyle/>
          <a:p>
            <a:r>
              <a:rPr lang="en-US" altLang="en-US" smtClean="0"/>
              <a:t>Monitor for pest and diseases</a:t>
            </a:r>
          </a:p>
          <a:p>
            <a:r>
              <a:rPr lang="en-US" altLang="en-US" smtClean="0"/>
              <a:t>Collect samples if possible</a:t>
            </a:r>
          </a:p>
          <a:p>
            <a:r>
              <a:rPr lang="en-US" altLang="en-US" smtClean="0"/>
              <a:t>Consult with knowledgeable professional on pest and disease management</a:t>
            </a:r>
          </a:p>
          <a:p>
            <a:r>
              <a:rPr lang="en-US" altLang="en-US" smtClean="0"/>
              <a:t>Weeding, mulching recommended</a:t>
            </a:r>
          </a:p>
          <a:p>
            <a:r>
              <a:rPr lang="en-US" altLang="en-US" smtClean="0"/>
              <a:t>Good record-keeping</a:t>
            </a:r>
          </a:p>
        </p:txBody>
      </p:sp>
      <p:pic>
        <p:nvPicPr>
          <p:cNvPr id="5120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3901" y="1828800"/>
            <a:ext cx="3078163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818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Post Harvest</a:t>
            </a:r>
          </a:p>
        </p:txBody>
      </p:sp>
      <p:sp>
        <p:nvSpPr>
          <p:cNvPr id="52227" name="Content Placeholder 2"/>
          <p:cNvSpPr>
            <a:spLocks noGrp="1"/>
          </p:cNvSpPr>
          <p:nvPr>
            <p:ph idx="1"/>
          </p:nvPr>
        </p:nvSpPr>
        <p:spPr>
          <a:xfrm>
            <a:off x="1981200" y="1295401"/>
            <a:ext cx="8229600" cy="4830763"/>
          </a:xfrm>
        </p:spPr>
        <p:txBody>
          <a:bodyPr/>
          <a:lstStyle/>
          <a:p>
            <a:pPr eaLnBrk="1" hangingPunct="1"/>
            <a:r>
              <a:rPr lang="en-US" altLang="en-US" smtClean="0"/>
              <a:t>Like most cabbage family, Kailan should be cooled immediately after harvest</a:t>
            </a:r>
          </a:p>
          <a:p>
            <a:pPr eaLnBrk="1" hangingPunct="1"/>
            <a:r>
              <a:rPr lang="en-US" altLang="en-US" smtClean="0"/>
              <a:t>Stored at 33-39°F to slow down water loss and decay </a:t>
            </a:r>
          </a:p>
          <a:p>
            <a:pPr eaLnBrk="1" hangingPunct="1"/>
            <a:r>
              <a:rPr lang="en-US" altLang="en-US" smtClean="0"/>
              <a:t>Avoid loosing moisture in storage rooms</a:t>
            </a:r>
          </a:p>
          <a:p>
            <a:pPr eaLnBrk="1" hangingPunct="1"/>
            <a:r>
              <a:rPr lang="en-US" altLang="en-US" smtClean="0"/>
              <a:t>This will provide a longer shelf life in stores</a:t>
            </a:r>
          </a:p>
        </p:txBody>
      </p:sp>
    </p:spTree>
    <p:extLst>
      <p:ext uri="{BB962C8B-B14F-4D97-AF65-F5344CB8AC3E}">
        <p14:creationId xmlns:p14="http://schemas.microsoft.com/office/powerpoint/2010/main" val="4096886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>
          <a:xfrm>
            <a:off x="1905000" y="304800"/>
            <a:ext cx="8229600" cy="1143000"/>
          </a:xfrm>
        </p:spPr>
        <p:txBody>
          <a:bodyPr/>
          <a:lstStyle/>
          <a:p>
            <a:r>
              <a:rPr lang="en-US" altLang="en-US" smtClean="0"/>
              <a:t>Common pests</a:t>
            </a:r>
          </a:p>
        </p:txBody>
      </p:sp>
      <p:sp>
        <p:nvSpPr>
          <p:cNvPr id="532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/>
              <a:t>Diamondback Moth </a:t>
            </a:r>
          </a:p>
          <a:p>
            <a:r>
              <a:rPr lang="en-US" altLang="en-US" smtClean="0"/>
              <a:t>Aphids</a:t>
            </a:r>
          </a:p>
        </p:txBody>
      </p:sp>
      <p:pic>
        <p:nvPicPr>
          <p:cNvPr id="53252" name="Picture 3" descr="https://tse1.mm.bing.net/th?id=OIP.M4f26f2c4bf4eb3af603a11ad27aeb57do0&amp;w=241&amp;h=154&amp;c=7&amp;rs=1&amp;qlt=90&amp;o=4&amp;pid=1.1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1" y="1587501"/>
            <a:ext cx="3128963" cy="202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3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3429000"/>
            <a:ext cx="2495550" cy="332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4" name="Rectangle 1"/>
          <p:cNvSpPr>
            <a:spLocks noChangeArrowheads="1"/>
          </p:cNvSpPr>
          <p:nvPr/>
        </p:nvSpPr>
        <p:spPr bwMode="auto">
          <a:xfrm>
            <a:off x="6629400" y="3592513"/>
            <a:ext cx="3810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https://en.wikipedia.org/wiki/Diamondback_moth</a:t>
            </a:r>
          </a:p>
        </p:txBody>
      </p:sp>
      <p:pic>
        <p:nvPicPr>
          <p:cNvPr id="53255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651" y="4106863"/>
            <a:ext cx="3052763" cy="205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6" name="Rectangle 3"/>
          <p:cNvSpPr>
            <a:spLocks noChangeArrowheads="1"/>
          </p:cNvSpPr>
          <p:nvPr/>
        </p:nvSpPr>
        <p:spPr bwMode="auto">
          <a:xfrm>
            <a:off x="6630988" y="6162676"/>
            <a:ext cx="35052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https://www.gov.mb.ca/agriculture/crops/miu/2011/2011-07-25/images/01.jpg</a:t>
            </a:r>
          </a:p>
        </p:txBody>
      </p:sp>
    </p:spTree>
    <p:extLst>
      <p:ext uri="{BB962C8B-B14F-4D97-AF65-F5344CB8AC3E}">
        <p14:creationId xmlns:p14="http://schemas.microsoft.com/office/powerpoint/2010/main" val="2840959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/>
          <p:cNvSpPr>
            <a:spLocks noGrp="1"/>
          </p:cNvSpPr>
          <p:nvPr>
            <p:ph type="title"/>
          </p:nvPr>
        </p:nvSpPr>
        <p:spPr>
          <a:xfrm>
            <a:off x="1905000" y="304800"/>
            <a:ext cx="8229600" cy="1143000"/>
          </a:xfrm>
        </p:spPr>
        <p:txBody>
          <a:bodyPr/>
          <a:lstStyle/>
          <a:p>
            <a:r>
              <a:rPr lang="en-US" altLang="en-US" smtClean="0"/>
              <a:t>Common pests</a:t>
            </a:r>
          </a:p>
        </p:txBody>
      </p:sp>
      <p:sp>
        <p:nvSpPr>
          <p:cNvPr id="542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/>
              <a:t>Whitefly</a:t>
            </a:r>
          </a:p>
        </p:txBody>
      </p:sp>
      <p:pic>
        <p:nvPicPr>
          <p:cNvPr id="5427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67" r="12263" b="29559"/>
          <a:stretch>
            <a:fillRect/>
          </a:stretch>
        </p:blipFill>
        <p:spPr bwMode="auto">
          <a:xfrm>
            <a:off x="3810000" y="2667000"/>
            <a:ext cx="3810000" cy="344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5480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Content Placeholder 2"/>
          <p:cNvSpPr>
            <a:spLocks noGrp="1"/>
          </p:cNvSpPr>
          <p:nvPr>
            <p:ph idx="1"/>
          </p:nvPr>
        </p:nvSpPr>
        <p:spPr>
          <a:xfrm>
            <a:off x="2922588" y="1462088"/>
            <a:ext cx="3200400" cy="4525962"/>
          </a:xfrm>
        </p:spPr>
        <p:txBody>
          <a:bodyPr/>
          <a:lstStyle/>
          <a:p>
            <a:r>
              <a:rPr lang="en-US" altLang="en-US" smtClean="0"/>
              <a:t>Fungi</a:t>
            </a:r>
          </a:p>
          <a:p>
            <a:pPr marL="457200" lvl="1" indent="0">
              <a:buNone/>
            </a:pPr>
            <a:r>
              <a:rPr lang="en-US" altLang="en-US" smtClean="0"/>
              <a:t>               Leaf spot</a:t>
            </a:r>
          </a:p>
          <a:p>
            <a:pPr marL="457200" lvl="1" indent="0">
              <a:buNone/>
            </a:pPr>
            <a:endParaRPr lang="en-US" altLang="en-US" smtClean="0"/>
          </a:p>
          <a:p>
            <a:pPr marL="457200" lvl="1" indent="0">
              <a:buNone/>
            </a:pPr>
            <a:endParaRPr lang="en-US" altLang="en-US" smtClean="0"/>
          </a:p>
          <a:p>
            <a:pPr marL="457200" lvl="1" indent="0">
              <a:buNone/>
            </a:pPr>
            <a:endParaRPr lang="en-US" altLang="en-US" smtClean="0"/>
          </a:p>
          <a:p>
            <a:pPr marL="457200" lvl="1" indent="0">
              <a:buNone/>
            </a:pPr>
            <a:endParaRPr lang="en-US" altLang="en-US" smtClean="0"/>
          </a:p>
          <a:p>
            <a:pPr marL="457200" lvl="1" indent="0">
              <a:buNone/>
            </a:pPr>
            <a:r>
              <a:rPr lang="en-US" altLang="en-US" smtClean="0"/>
              <a:t>                Black rot</a:t>
            </a:r>
          </a:p>
          <a:p>
            <a:pPr marL="457200" lvl="1" indent="0">
              <a:buNone/>
            </a:pPr>
            <a:endParaRPr lang="en-US" altLang="en-US" smtClean="0"/>
          </a:p>
          <a:p>
            <a:pPr marL="457200" lvl="1" indent="0">
              <a:buNone/>
            </a:pPr>
            <a:endParaRPr lang="en-US" altLang="en-US" smtClean="0"/>
          </a:p>
        </p:txBody>
      </p:sp>
      <p:sp>
        <p:nvSpPr>
          <p:cNvPr id="55299" name="Title 1"/>
          <p:cNvSpPr txBox="1">
            <a:spLocks/>
          </p:cNvSpPr>
          <p:nvPr/>
        </p:nvSpPr>
        <p:spPr bwMode="auto">
          <a:xfrm>
            <a:off x="2057400" y="14128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/>
              <a:t>Common diseases</a:t>
            </a:r>
          </a:p>
        </p:txBody>
      </p:sp>
      <p:pic>
        <p:nvPicPr>
          <p:cNvPr id="55300" name="Picture 7" descr="http://rachel.golearn.us/modules/en-infonet/export/res/files/3314.280x185.clip.jpe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838" y="4722813"/>
            <a:ext cx="2722562" cy="179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1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1" y="4333876"/>
            <a:ext cx="3135313" cy="2524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2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9" r="2692"/>
          <a:stretch>
            <a:fillRect/>
          </a:stretch>
        </p:blipFill>
        <p:spPr bwMode="auto">
          <a:xfrm>
            <a:off x="6477000" y="1406525"/>
            <a:ext cx="30480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303" name="Rectangle 3"/>
          <p:cNvSpPr>
            <a:spLocks noChangeArrowheads="1"/>
          </p:cNvSpPr>
          <p:nvPr/>
        </p:nvSpPr>
        <p:spPr bwMode="auto">
          <a:xfrm>
            <a:off x="6248400" y="3536951"/>
            <a:ext cx="411480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100">
                <a:latin typeface="Arial" panose="020B0604020202020204" pitchFamily="34" charset="0"/>
              </a:rPr>
              <a:t>http://agriculture.vic.gov.au/agriculture/pests-diseases-and-weeds/plant-diseases/grains-pulses-and-cereals/canola-diseases</a:t>
            </a:r>
          </a:p>
        </p:txBody>
      </p:sp>
    </p:spTree>
    <p:extLst>
      <p:ext uri="{BB962C8B-B14F-4D97-AF65-F5344CB8AC3E}">
        <p14:creationId xmlns:p14="http://schemas.microsoft.com/office/powerpoint/2010/main" val="1941631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>
          <a:xfrm>
            <a:off x="1905000" y="25400"/>
            <a:ext cx="8229600" cy="1041400"/>
          </a:xfrm>
        </p:spPr>
        <p:txBody>
          <a:bodyPr/>
          <a:lstStyle/>
          <a:p>
            <a:pPr eaLnBrk="1" hangingPunct="1"/>
            <a:r>
              <a:rPr lang="en-US" altLang="en-US" smtClean="0"/>
              <a:t>HATCH Project</a:t>
            </a:r>
          </a:p>
        </p:txBody>
      </p:sp>
      <p:sp>
        <p:nvSpPr>
          <p:cNvPr id="56323" name="Content Placeholder 2"/>
          <p:cNvSpPr>
            <a:spLocks noGrp="1"/>
          </p:cNvSpPr>
          <p:nvPr>
            <p:ph idx="1"/>
          </p:nvPr>
        </p:nvSpPr>
        <p:spPr>
          <a:xfrm>
            <a:off x="1905000" y="990600"/>
            <a:ext cx="8458200" cy="83820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400"/>
              <a:t>Evaluation of 4 Chinese Brocolli varieties on Guam Cobbly Clay soil, a common cultivated soil. Focusing on yield (weight/marketability)</a:t>
            </a:r>
          </a:p>
          <a:p>
            <a:pPr marL="0" indent="0">
              <a:buNone/>
            </a:pPr>
            <a:endParaRPr lang="en-US" altLang="en-US" sz="2400"/>
          </a:p>
        </p:txBody>
      </p:sp>
      <p:pic>
        <p:nvPicPr>
          <p:cNvPr id="5632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438400"/>
            <a:ext cx="42672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 rot="10800000" flipV="1">
            <a:off x="6400801" y="2590770"/>
            <a:ext cx="4119563" cy="286232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Western Pacific Tropic Research Center, </a:t>
            </a:r>
            <a:r>
              <a:rPr lang="en-US" dirty="0" err="1"/>
              <a:t>Yigo</a:t>
            </a:r>
            <a:r>
              <a:rPr lang="en-US" dirty="0"/>
              <a:t> Agricultural Experiment Station, College of Natural and Applied Sciences, University of Guam</a:t>
            </a:r>
          </a:p>
          <a:p>
            <a:pPr>
              <a:defRPr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On March 24, 2016, transplanted in Guam </a:t>
            </a:r>
            <a:r>
              <a:rPr lang="en-US" dirty="0" err="1"/>
              <a:t>Cobbly</a:t>
            </a:r>
            <a:r>
              <a:rPr lang="en-US" dirty="0"/>
              <a:t> Clay Loam soil, a commonly cultivated soil in northern Guam, after growing in plant trays for 14 days</a:t>
            </a:r>
          </a:p>
        </p:txBody>
      </p:sp>
    </p:spTree>
    <p:extLst>
      <p:ext uri="{BB962C8B-B14F-4D97-AF65-F5344CB8AC3E}">
        <p14:creationId xmlns:p14="http://schemas.microsoft.com/office/powerpoint/2010/main" val="1149742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960438"/>
          </a:xfrm>
        </p:spPr>
        <p:txBody>
          <a:bodyPr/>
          <a:lstStyle/>
          <a:p>
            <a:r>
              <a:rPr lang="en-US" altLang="en-US" smtClean="0"/>
              <a:t>Chinese broccoli varieties</a:t>
            </a:r>
          </a:p>
        </p:txBody>
      </p:sp>
      <p:sp>
        <p:nvSpPr>
          <p:cNvPr id="58371" name="TextBox 4"/>
          <p:cNvSpPr txBox="1">
            <a:spLocks noChangeArrowheads="1"/>
          </p:cNvSpPr>
          <p:nvPr/>
        </p:nvSpPr>
        <p:spPr bwMode="auto">
          <a:xfrm>
            <a:off x="1879600" y="3382964"/>
            <a:ext cx="2211388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Peth Nam Eak (Bayer Creek Heirloom seeds)</a:t>
            </a:r>
          </a:p>
        </p:txBody>
      </p:sp>
      <p:sp>
        <p:nvSpPr>
          <p:cNvPr id="58372" name="TextBox 6"/>
          <p:cNvSpPr txBox="1">
            <a:spLocks noChangeArrowheads="1"/>
          </p:cNvSpPr>
          <p:nvPr/>
        </p:nvSpPr>
        <p:spPr bwMode="auto">
          <a:xfrm>
            <a:off x="7010401" y="6276976"/>
            <a:ext cx="25638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Yhod Fa (Bayer Creek Heirloom seeds)</a:t>
            </a:r>
          </a:p>
        </p:txBody>
      </p:sp>
      <p:pic>
        <p:nvPicPr>
          <p:cNvPr id="58373" name="Picture 12" descr="Peth Nam Eak Chinese Ka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438" y="971551"/>
            <a:ext cx="2570162" cy="244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4" name="Picture 13" descr="Oriental Gree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971551"/>
            <a:ext cx="3048000" cy="244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5" name="Picture 14" descr="Emperor Chinese Kale 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601" y="4040189"/>
            <a:ext cx="2625725" cy="2300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6" name="TextBox 6"/>
          <p:cNvSpPr txBox="1">
            <a:spLocks noChangeArrowheads="1"/>
          </p:cNvSpPr>
          <p:nvPr/>
        </p:nvSpPr>
        <p:spPr bwMode="auto">
          <a:xfrm>
            <a:off x="7010401" y="3414714"/>
            <a:ext cx="2563813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Green Leaf Gailan (Bayer Creek Heirloom seeds)</a:t>
            </a:r>
          </a:p>
        </p:txBody>
      </p:sp>
      <p:sp>
        <p:nvSpPr>
          <p:cNvPr id="58377" name="TextBox 6"/>
          <p:cNvSpPr txBox="1">
            <a:spLocks noChangeArrowheads="1"/>
          </p:cNvSpPr>
          <p:nvPr/>
        </p:nvSpPr>
        <p:spPr bwMode="auto">
          <a:xfrm>
            <a:off x="2112964" y="6280151"/>
            <a:ext cx="21542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Emperor (Bayer Creek Heirloom seeds)</a:t>
            </a:r>
          </a:p>
        </p:txBody>
      </p:sp>
      <p:pic>
        <p:nvPicPr>
          <p:cNvPr id="58378" name="Picture 18" descr="Yhod Fah Chinese Kal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639" y="4024313"/>
            <a:ext cx="3082925" cy="229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6829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Evaluation</a:t>
            </a:r>
          </a:p>
        </p:txBody>
      </p:sp>
      <p:pic>
        <p:nvPicPr>
          <p:cNvPr id="59395" name="Picture 3" descr="D:\HATCH\Yigo Bell pepper Chinese Kale photos\2Yigo Bell pepper Chinese Kale PHOTOS\May 16 2016 chinese kale photos\PethNamEak_bolt 16MAY16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61"/>
          <a:stretch>
            <a:fillRect/>
          </a:stretch>
        </p:blipFill>
        <p:spPr bwMode="auto">
          <a:xfrm>
            <a:off x="2286000" y="1295400"/>
            <a:ext cx="44958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396" name="TextBox 2"/>
          <p:cNvSpPr txBox="1">
            <a:spLocks noChangeArrowheads="1"/>
          </p:cNvSpPr>
          <p:nvPr/>
        </p:nvSpPr>
        <p:spPr bwMode="auto">
          <a:xfrm>
            <a:off x="7162800" y="2895601"/>
            <a:ext cx="21971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Yhod Fa, Peth Nam Eak, and Emperor from transplant- 54</a:t>
            </a:r>
          </a:p>
        </p:txBody>
      </p:sp>
      <p:sp>
        <p:nvSpPr>
          <p:cNvPr id="59397" name="TextBox 2"/>
          <p:cNvSpPr txBox="1">
            <a:spLocks noChangeArrowheads="1"/>
          </p:cNvSpPr>
          <p:nvPr/>
        </p:nvSpPr>
        <p:spPr bwMode="auto">
          <a:xfrm>
            <a:off x="7086600" y="1828801"/>
            <a:ext cx="21971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Green Leaf from transplant- 54</a:t>
            </a:r>
          </a:p>
        </p:txBody>
      </p:sp>
    </p:spTree>
    <p:extLst>
      <p:ext uri="{BB962C8B-B14F-4D97-AF65-F5344CB8AC3E}">
        <p14:creationId xmlns:p14="http://schemas.microsoft.com/office/powerpoint/2010/main" val="4252443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1952625" y="152401"/>
            <a:ext cx="8229600" cy="639763"/>
          </a:xfrm>
        </p:spPr>
        <p:txBody>
          <a:bodyPr>
            <a:normAutofit fontScale="90000"/>
          </a:bodyPr>
          <a:lstStyle/>
          <a:p>
            <a:r>
              <a:rPr lang="en-US" altLang="en-US" i="1" smtClean="0"/>
              <a:t>Brassica oleracea</a:t>
            </a:r>
          </a:p>
        </p:txBody>
      </p:sp>
      <p:sp>
        <p:nvSpPr>
          <p:cNvPr id="40963" name="Content Placeholder 2"/>
          <p:cNvSpPr>
            <a:spLocks noGrp="1"/>
          </p:cNvSpPr>
          <p:nvPr>
            <p:ph idx="1"/>
          </p:nvPr>
        </p:nvSpPr>
        <p:spPr>
          <a:xfrm>
            <a:off x="1981200" y="1066801"/>
            <a:ext cx="8229600" cy="5059363"/>
          </a:xfrm>
        </p:spPr>
        <p:txBody>
          <a:bodyPr/>
          <a:lstStyle/>
          <a:p>
            <a:r>
              <a:rPr lang="en-US" altLang="en-US" smtClean="0"/>
              <a:t>Includes many cultivars</a:t>
            </a:r>
          </a:p>
          <a:p>
            <a:pPr lvl="1"/>
            <a:r>
              <a:rPr lang="en-US" altLang="en-US" smtClean="0"/>
              <a:t>Wild cabbage, wild mustard</a:t>
            </a:r>
          </a:p>
          <a:p>
            <a:pPr lvl="1"/>
            <a:r>
              <a:rPr lang="en-US" altLang="en-US" smtClean="0"/>
              <a:t>Head cabbage</a:t>
            </a:r>
          </a:p>
          <a:p>
            <a:pPr lvl="1"/>
            <a:r>
              <a:rPr lang="en-US" altLang="en-US" smtClean="0"/>
              <a:t>Chinese kale</a:t>
            </a:r>
          </a:p>
          <a:p>
            <a:pPr lvl="1"/>
            <a:r>
              <a:rPr lang="en-US" altLang="en-US" smtClean="0"/>
              <a:t>Common broccoli</a:t>
            </a:r>
          </a:p>
          <a:p>
            <a:pPr lvl="1"/>
            <a:r>
              <a:rPr lang="en-US" altLang="en-US" smtClean="0"/>
              <a:t>Collard greens</a:t>
            </a:r>
          </a:p>
          <a:p>
            <a:pPr lvl="1"/>
            <a:r>
              <a:rPr lang="en-US" altLang="en-US" smtClean="0"/>
              <a:t>Common kale</a:t>
            </a:r>
          </a:p>
          <a:p>
            <a:pPr lvl="1"/>
            <a:r>
              <a:rPr lang="en-US" altLang="en-US" smtClean="0"/>
              <a:t>Brussels sprout</a:t>
            </a:r>
          </a:p>
          <a:p>
            <a:pPr lvl="1"/>
            <a:r>
              <a:rPr lang="en-US" altLang="en-US" smtClean="0"/>
              <a:t>Cauliflower</a:t>
            </a:r>
          </a:p>
          <a:p>
            <a:pPr lvl="1"/>
            <a:r>
              <a:rPr lang="en-US" altLang="en-US" smtClean="0"/>
              <a:t>And more</a:t>
            </a:r>
          </a:p>
          <a:p>
            <a:pPr lvl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573448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itle 1"/>
          <p:cNvSpPr>
            <a:spLocks noGrp="1"/>
          </p:cNvSpPr>
          <p:nvPr>
            <p:ph type="title"/>
          </p:nvPr>
        </p:nvSpPr>
        <p:spPr>
          <a:xfrm>
            <a:off x="1981200" y="76200"/>
            <a:ext cx="8229600" cy="762000"/>
          </a:xfrm>
        </p:spPr>
        <p:txBody>
          <a:bodyPr/>
          <a:lstStyle/>
          <a:p>
            <a:pPr eaLnBrk="1" hangingPunct="1"/>
            <a:r>
              <a:rPr lang="en-US" altLang="en-US" smtClean="0"/>
              <a:t>Harvest data</a:t>
            </a:r>
          </a:p>
        </p:txBody>
      </p:sp>
      <p:pic>
        <p:nvPicPr>
          <p:cNvPr id="60419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67000" y="990600"/>
            <a:ext cx="6629400" cy="5334000"/>
          </a:xfrm>
        </p:spPr>
      </p:pic>
    </p:spTree>
    <p:extLst>
      <p:ext uri="{BB962C8B-B14F-4D97-AF65-F5344CB8AC3E}">
        <p14:creationId xmlns:p14="http://schemas.microsoft.com/office/powerpoint/2010/main" val="1808991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Recommended Varieties</a:t>
            </a:r>
          </a:p>
        </p:txBody>
      </p:sp>
      <p:sp>
        <p:nvSpPr>
          <p:cNvPr id="563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 smtClean="0"/>
              <a:t>For home gardens – All</a:t>
            </a:r>
          </a:p>
          <a:p>
            <a:pPr eaLnBrk="1" hangingPunct="1">
              <a:defRPr/>
            </a:pPr>
            <a:endParaRPr lang="en-US" altLang="en-US" dirty="0"/>
          </a:p>
          <a:p>
            <a:pPr marL="0" indent="0">
              <a:buNone/>
              <a:defRPr/>
            </a:pPr>
            <a:endParaRPr lang="en-US" altLang="en-US" dirty="0" smtClean="0"/>
          </a:p>
          <a:p>
            <a:pPr eaLnBrk="1" hangingPunct="1">
              <a:defRPr/>
            </a:pPr>
            <a:r>
              <a:rPr lang="en-US" altLang="en-US" dirty="0" smtClean="0"/>
              <a:t>Commercial – All except Green Leaf</a:t>
            </a:r>
          </a:p>
          <a:p>
            <a:pPr lvl="1" eaLnBrk="1" hangingPunct="1">
              <a:defRPr/>
            </a:pPr>
            <a:r>
              <a:rPr lang="en-US" altLang="en-US" dirty="0" smtClean="0"/>
              <a:t>Early harvest, but Small bolts/shoots</a:t>
            </a:r>
          </a:p>
        </p:txBody>
      </p:sp>
    </p:spTree>
    <p:extLst>
      <p:ext uri="{BB962C8B-B14F-4D97-AF65-F5344CB8AC3E}">
        <p14:creationId xmlns:p14="http://schemas.microsoft.com/office/powerpoint/2010/main" val="836112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Other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Choose disease and heat resistant varieties</a:t>
            </a:r>
          </a:p>
          <a:p>
            <a:pPr marL="0" indent="0">
              <a:buNone/>
              <a:defRPr/>
            </a:pPr>
            <a:endParaRPr lang="en-US" dirty="0" smtClean="0"/>
          </a:p>
          <a:p>
            <a:pPr>
              <a:defRPr/>
            </a:pPr>
            <a:r>
              <a:rPr lang="en-US" dirty="0"/>
              <a:t>S</a:t>
            </a:r>
            <a:r>
              <a:rPr lang="en-US" dirty="0" smtClean="0"/>
              <a:t>urvey needed to evaluate marketability of Chinese kale</a:t>
            </a:r>
          </a:p>
          <a:p>
            <a:pPr marL="0" indent="0">
              <a:buNone/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Best grown in fertile, well-draining soils</a:t>
            </a:r>
          </a:p>
          <a:p>
            <a:pPr marL="0" indent="0">
              <a:buNone/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Monitor for pest and diseases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787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589" y="30163"/>
            <a:ext cx="4713287" cy="1827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1" name="TextBox 2"/>
          <p:cNvSpPr txBox="1">
            <a:spLocks noChangeArrowheads="1"/>
          </p:cNvSpPr>
          <p:nvPr/>
        </p:nvSpPr>
        <p:spPr bwMode="auto">
          <a:xfrm>
            <a:off x="1512888" y="1857375"/>
            <a:ext cx="4737101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Green Leaf, early harvest, small/light weight</a:t>
            </a:r>
          </a:p>
        </p:txBody>
      </p:sp>
      <p:pic>
        <p:nvPicPr>
          <p:cNvPr id="63492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2701926"/>
            <a:ext cx="1989138" cy="3535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3" name="TextBox 4"/>
          <p:cNvSpPr txBox="1">
            <a:spLocks noChangeArrowheads="1"/>
          </p:cNvSpPr>
          <p:nvPr/>
        </p:nvSpPr>
        <p:spPr bwMode="auto">
          <a:xfrm>
            <a:off x="2813050" y="6184900"/>
            <a:ext cx="10683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Emperor</a:t>
            </a:r>
          </a:p>
        </p:txBody>
      </p:sp>
      <p:pic>
        <p:nvPicPr>
          <p:cNvPr id="63494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276" y="30163"/>
            <a:ext cx="3444875" cy="193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5" name="TextBox 7"/>
          <p:cNvSpPr txBox="1">
            <a:spLocks noChangeArrowheads="1"/>
          </p:cNvSpPr>
          <p:nvPr/>
        </p:nvSpPr>
        <p:spPr bwMode="auto">
          <a:xfrm>
            <a:off x="7804150" y="1966914"/>
            <a:ext cx="16716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Peth Nam Eak</a:t>
            </a:r>
          </a:p>
        </p:txBody>
      </p:sp>
      <p:pic>
        <p:nvPicPr>
          <p:cNvPr id="63496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6" b="15971"/>
          <a:stretch>
            <a:fillRect/>
          </a:stretch>
        </p:blipFill>
        <p:spPr bwMode="auto">
          <a:xfrm>
            <a:off x="6953250" y="2706688"/>
            <a:ext cx="2471738" cy="3268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7" name="TextBox 9"/>
          <p:cNvSpPr txBox="1">
            <a:spLocks noChangeArrowheads="1"/>
          </p:cNvSpPr>
          <p:nvPr/>
        </p:nvSpPr>
        <p:spPr bwMode="auto">
          <a:xfrm>
            <a:off x="7804151" y="5964239"/>
            <a:ext cx="10572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Yhod Fa</a:t>
            </a:r>
          </a:p>
        </p:txBody>
      </p:sp>
    </p:spTree>
    <p:extLst>
      <p:ext uri="{BB962C8B-B14F-4D97-AF65-F5344CB8AC3E}">
        <p14:creationId xmlns:p14="http://schemas.microsoft.com/office/powerpoint/2010/main" val="2978777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References</a:t>
            </a:r>
          </a:p>
        </p:txBody>
      </p:sp>
      <p:sp>
        <p:nvSpPr>
          <p:cNvPr id="64515" name="Content Placeholder 2"/>
          <p:cNvSpPr>
            <a:spLocks noGrp="1"/>
          </p:cNvSpPr>
          <p:nvPr>
            <p:ph idx="1"/>
          </p:nvPr>
        </p:nvSpPr>
        <p:spPr>
          <a:xfrm>
            <a:off x="1647423" y="1952379"/>
            <a:ext cx="8229600" cy="3714325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1800" b="1" dirty="0" smtClean="0"/>
              <a:t>in </a:t>
            </a:r>
            <a:r>
              <a:rPr lang="en-US" altLang="en-US" sz="1800" b="1" dirty="0"/>
              <a:t>Miami-Dade County, Florida.</a:t>
            </a:r>
            <a:r>
              <a:rPr lang="en-US" altLang="en-US" sz="1800" dirty="0"/>
              <a:t> University of Florida  IFAS Extension. 2015.</a:t>
            </a:r>
          </a:p>
          <a:p>
            <a:pPr eaLnBrk="1" hangingPunct="1"/>
            <a:r>
              <a:rPr lang="en-US" altLang="en-US" sz="1800" dirty="0" err="1"/>
              <a:t>Masabni</a:t>
            </a:r>
            <a:r>
              <a:rPr lang="en-US" altLang="en-US" sz="1800" dirty="0"/>
              <a:t>, M. 2014. </a:t>
            </a:r>
            <a:r>
              <a:rPr lang="en-US" altLang="en-US" sz="1800" b="1" dirty="0"/>
              <a:t>Chinese Kale (</a:t>
            </a:r>
            <a:r>
              <a:rPr lang="en-US" altLang="en-US" sz="1800" b="1" dirty="0" err="1"/>
              <a:t>Kailaan</a:t>
            </a:r>
            <a:r>
              <a:rPr lang="en-US" altLang="en-US" sz="1800" b="1" dirty="0"/>
              <a:t>): Vegetable Resources </a:t>
            </a:r>
            <a:r>
              <a:rPr lang="en-US" altLang="en-US" sz="1800" dirty="0"/>
              <a:t> </a:t>
            </a:r>
            <a:r>
              <a:rPr lang="en-US" altLang="en-US" sz="1800" dirty="0">
                <a:hlinkClick r:id="rId2"/>
              </a:rPr>
              <a:t>http://aggie-horticulture.tamu.edu/vegetable/guides/specialty-vegetables/chinese-kale-kailaan/</a:t>
            </a:r>
            <a:r>
              <a:rPr lang="en-US" altLang="en-US" sz="1800" dirty="0"/>
              <a:t>.  (Accessed July 29, 2016).</a:t>
            </a:r>
          </a:p>
          <a:p>
            <a:pPr eaLnBrk="1" hangingPunct="1"/>
            <a:r>
              <a:rPr lang="en-US" altLang="en-US" sz="1800" dirty="0"/>
              <a:t>Morgan, W. and </a:t>
            </a:r>
            <a:r>
              <a:rPr lang="en-US" altLang="en-US" sz="1800" dirty="0" err="1"/>
              <a:t>Midmore</a:t>
            </a:r>
            <a:r>
              <a:rPr lang="en-US" altLang="en-US" sz="1800" dirty="0"/>
              <a:t>, D. 2003. </a:t>
            </a:r>
            <a:r>
              <a:rPr lang="en-US" altLang="en-US" sz="1800" b="1" dirty="0"/>
              <a:t>Chinese Broccoli (</a:t>
            </a:r>
            <a:r>
              <a:rPr lang="en-US" altLang="en-US" sz="1800" b="1" dirty="0" err="1"/>
              <a:t>Kailaan</a:t>
            </a:r>
            <a:r>
              <a:rPr lang="en-US" altLang="en-US" sz="1800" b="1" dirty="0"/>
              <a:t>) in Southern Australia. A report for the Rural industries Research and Development Corporation.  </a:t>
            </a:r>
            <a:r>
              <a:rPr lang="en-US" altLang="en-US" sz="1800" dirty="0"/>
              <a:t>RIRDC Publication No 02/161. 38 p</a:t>
            </a:r>
          </a:p>
          <a:p>
            <a:pPr eaLnBrk="1" hangingPunct="1"/>
            <a:endParaRPr lang="en-US" altLang="en-US" sz="1800" dirty="0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800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14854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1524000" y="381000"/>
            <a:ext cx="5486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en-US" sz="4000" dirty="0">
                <a:latin typeface="Arial" panose="020B0604020202020204" pitchFamily="34" charset="0"/>
              </a:rPr>
              <a:t>Origin and General Characteristics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 sz="4000" dirty="0">
              <a:latin typeface="Arial" panose="020B0604020202020204" pitchFamily="34" charset="0"/>
            </a:endParaRPr>
          </a:p>
          <a:p>
            <a:pPr marL="342900" indent="-342900">
              <a:spcBef>
                <a:spcPct val="0"/>
              </a:spcBef>
              <a:defRPr/>
            </a:pPr>
            <a:r>
              <a:rPr lang="en-US" sz="2400" dirty="0"/>
              <a:t>vegetable crop that originated in China. 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342900" indent="-342900">
              <a:spcBef>
                <a:spcPct val="0"/>
              </a:spcBef>
              <a:defRPr/>
            </a:pPr>
            <a:r>
              <a:rPr lang="en-US" sz="2400" dirty="0"/>
              <a:t>similar to western broccoli in appearance, and is thus known as Chinese broccoli.</a:t>
            </a:r>
          </a:p>
          <a:p>
            <a:pPr marL="342900" indent="-342900">
              <a:spcBef>
                <a:spcPct val="0"/>
              </a:spcBef>
              <a:defRPr/>
            </a:pPr>
            <a:endParaRPr lang="en-US" altLang="en-US" sz="2400" dirty="0">
              <a:latin typeface="Arial" panose="020B0604020202020204" pitchFamily="34" charset="0"/>
            </a:endParaRPr>
          </a:p>
          <a:p>
            <a:pPr marL="342900" indent="-342900">
              <a:spcBef>
                <a:spcPct val="0"/>
              </a:spcBef>
              <a:defRPr/>
            </a:pPr>
            <a:r>
              <a:rPr lang="en-US" altLang="en-US" sz="2100" dirty="0">
                <a:latin typeface="Arial" panose="020B0604020202020204" pitchFamily="34" charset="0"/>
              </a:rPr>
              <a:t>Slightly bitter but sweeter than western broccoli</a:t>
            </a:r>
          </a:p>
        </p:txBody>
      </p:sp>
      <p:pic>
        <p:nvPicPr>
          <p:cNvPr id="4198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1" y="990600"/>
            <a:ext cx="2786063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2400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Box 1"/>
          <p:cNvSpPr txBox="1">
            <a:spLocks noChangeArrowheads="1"/>
          </p:cNvSpPr>
          <p:nvPr/>
        </p:nvSpPr>
        <p:spPr bwMode="auto">
          <a:xfrm>
            <a:off x="5043488" y="1066800"/>
            <a:ext cx="2347912" cy="116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Stir-Fry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100">
              <a:latin typeface="Arial" panose="020B0604020202020204" pitchFamily="34" charset="0"/>
            </a:endParaRPr>
          </a:p>
        </p:txBody>
      </p:sp>
      <p:pic>
        <p:nvPicPr>
          <p:cNvPr id="43011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133600"/>
            <a:ext cx="5659438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2" name="Title 1"/>
          <p:cNvSpPr txBox="1">
            <a:spLocks/>
          </p:cNvSpPr>
          <p:nvPr/>
        </p:nvSpPr>
        <p:spPr bwMode="auto">
          <a:xfrm>
            <a:off x="1981200" y="152400"/>
            <a:ext cx="8229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/>
              <a:t>Kailan uses</a:t>
            </a:r>
          </a:p>
        </p:txBody>
      </p:sp>
    </p:spTree>
    <p:extLst>
      <p:ext uri="{BB962C8B-B14F-4D97-AF65-F5344CB8AC3E}">
        <p14:creationId xmlns:p14="http://schemas.microsoft.com/office/powerpoint/2010/main" val="725711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Box 1"/>
          <p:cNvSpPr txBox="1">
            <a:spLocks noChangeArrowheads="1"/>
          </p:cNvSpPr>
          <p:nvPr/>
        </p:nvSpPr>
        <p:spPr bwMode="auto">
          <a:xfrm>
            <a:off x="4791075" y="1295400"/>
            <a:ext cx="2476500" cy="7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Soups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100">
              <a:latin typeface="Arial" panose="020B0604020202020204" pitchFamily="34" charset="0"/>
            </a:endParaRPr>
          </a:p>
        </p:txBody>
      </p:sp>
      <p:pic>
        <p:nvPicPr>
          <p:cNvPr id="44035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"/>
          <a:stretch>
            <a:fillRect/>
          </a:stretch>
        </p:blipFill>
        <p:spPr bwMode="auto">
          <a:xfrm>
            <a:off x="3886200" y="1905001"/>
            <a:ext cx="3276600" cy="409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6" name="TextBox 3"/>
          <p:cNvSpPr txBox="1">
            <a:spLocks noChangeArrowheads="1"/>
          </p:cNvSpPr>
          <p:nvPr/>
        </p:nvSpPr>
        <p:spPr bwMode="auto">
          <a:xfrm>
            <a:off x="3733801" y="5999164"/>
            <a:ext cx="389096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900">
                <a:latin typeface="Arial" panose="020B0604020202020204" pitchFamily="34" charset="0"/>
              </a:rPr>
              <a:t>http://teczcape.blogspot.com/2013/01/gai-lan-chinese-broccoli-soup.html</a:t>
            </a:r>
          </a:p>
        </p:txBody>
      </p:sp>
      <p:sp>
        <p:nvSpPr>
          <p:cNvPr id="44037" name="Title 1"/>
          <p:cNvSpPr txBox="1">
            <a:spLocks/>
          </p:cNvSpPr>
          <p:nvPr/>
        </p:nvSpPr>
        <p:spPr bwMode="auto">
          <a:xfrm>
            <a:off x="1981200" y="152400"/>
            <a:ext cx="8229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/>
              <a:t>Kailan uses</a:t>
            </a:r>
          </a:p>
        </p:txBody>
      </p:sp>
    </p:spTree>
    <p:extLst>
      <p:ext uri="{BB962C8B-B14F-4D97-AF65-F5344CB8AC3E}">
        <p14:creationId xmlns:p14="http://schemas.microsoft.com/office/powerpoint/2010/main" val="2380948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extBox 1"/>
          <p:cNvSpPr txBox="1">
            <a:spLocks noChangeArrowheads="1"/>
          </p:cNvSpPr>
          <p:nvPr/>
        </p:nvSpPr>
        <p:spPr bwMode="auto">
          <a:xfrm>
            <a:off x="4724401" y="1143000"/>
            <a:ext cx="2487613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Fresh Greens (young leaves and stalks with forming flowers)</a:t>
            </a:r>
          </a:p>
        </p:txBody>
      </p:sp>
      <p:pic>
        <p:nvPicPr>
          <p:cNvPr id="45059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667000"/>
            <a:ext cx="3124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0" name="Title 1"/>
          <p:cNvSpPr txBox="1">
            <a:spLocks/>
          </p:cNvSpPr>
          <p:nvPr/>
        </p:nvSpPr>
        <p:spPr bwMode="auto">
          <a:xfrm>
            <a:off x="1981200" y="152400"/>
            <a:ext cx="8229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/>
              <a:t>Kailan uses</a:t>
            </a:r>
          </a:p>
        </p:txBody>
      </p:sp>
      <p:pic>
        <p:nvPicPr>
          <p:cNvPr id="45061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2682875"/>
            <a:ext cx="3333750" cy="333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2" name="Rectangle 2"/>
          <p:cNvSpPr>
            <a:spLocks noChangeArrowheads="1"/>
          </p:cNvSpPr>
          <p:nvPr/>
        </p:nvSpPr>
        <p:spPr bwMode="auto">
          <a:xfrm>
            <a:off x="5975350" y="6016625"/>
            <a:ext cx="4572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http://www.theseedsmaster.com/index.php?route=product/product&amp;product_id=633</a:t>
            </a:r>
          </a:p>
        </p:txBody>
      </p:sp>
    </p:spTree>
    <p:extLst>
      <p:ext uri="{BB962C8B-B14F-4D97-AF65-F5344CB8AC3E}">
        <p14:creationId xmlns:p14="http://schemas.microsoft.com/office/powerpoint/2010/main" val="4217955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extBox 2"/>
          <p:cNvSpPr txBox="1">
            <a:spLocks noChangeArrowheads="1"/>
          </p:cNvSpPr>
          <p:nvPr/>
        </p:nvSpPr>
        <p:spPr bwMode="auto">
          <a:xfrm>
            <a:off x="6629400" y="457200"/>
            <a:ext cx="3017838" cy="346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>
                <a:latin typeface="Arial" panose="020B0604020202020204" pitchFamily="34" charset="0"/>
              </a:rPr>
              <a:t>Nutrition: Rich in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1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Vitamin 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Vitamin C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Vitamin K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Folic Acid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Calcium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>
                <a:latin typeface="Arial" panose="020B0604020202020204" pitchFamily="34" charset="0"/>
              </a:rPr>
              <a:t>Dietary Fiber</a:t>
            </a:r>
          </a:p>
        </p:txBody>
      </p:sp>
      <p:pic>
        <p:nvPicPr>
          <p:cNvPr id="4608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1" y="990600"/>
            <a:ext cx="3694113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2372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 txBox="1">
            <a:spLocks/>
          </p:cNvSpPr>
          <p:nvPr/>
        </p:nvSpPr>
        <p:spPr bwMode="auto">
          <a:xfrm>
            <a:off x="4114800" y="152400"/>
            <a:ext cx="3252788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3300"/>
              <a:t>Growing Kailan</a:t>
            </a:r>
          </a:p>
        </p:txBody>
      </p:sp>
      <p:sp>
        <p:nvSpPr>
          <p:cNvPr id="47107" name="Content Placeholder 2"/>
          <p:cNvSpPr txBox="1">
            <a:spLocks/>
          </p:cNvSpPr>
          <p:nvPr/>
        </p:nvSpPr>
        <p:spPr bwMode="auto">
          <a:xfrm>
            <a:off x="2133600" y="928688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n-US" sz="2400"/>
              <a:t>Transplanted or Direct-seeded</a:t>
            </a:r>
          </a:p>
          <a:p>
            <a:r>
              <a:rPr lang="en-US" altLang="en-US" sz="2400"/>
              <a:t>Young leaves 50-70 days to harvest from sprout</a:t>
            </a:r>
          </a:p>
          <a:p>
            <a:r>
              <a:rPr lang="en-US" altLang="en-US" sz="2400"/>
              <a:t>Can be planted at 6” apart initially for leaf growth and harvest and thinned to 1-2’ apart for stalk harvest.</a:t>
            </a:r>
          </a:p>
          <a:p>
            <a:r>
              <a:rPr lang="en-US" altLang="en-US" sz="2400"/>
              <a:t>Initial Bolts (stalks/tips with flower heads) 80-95 days to harvest from sprout (heaviest harvest)</a:t>
            </a:r>
          </a:p>
          <a:p>
            <a:r>
              <a:rPr lang="en-US" altLang="en-US" sz="2400"/>
              <a:t>Generally weekly harvest of new bolts following initial harvest can continue starting 1 week after first harvest (lighter harvests) </a:t>
            </a:r>
          </a:p>
          <a:p>
            <a:r>
              <a:rPr lang="en-US" altLang="en-US" sz="2400"/>
              <a:t>Plants can produce quality harvest for at least for 2 months</a:t>
            </a:r>
          </a:p>
          <a:p>
            <a:r>
              <a:rPr lang="en-US" altLang="en-US" sz="2400"/>
              <a:t>Is a perennial plant, but commercially grown as an annual crop (1 growing season)</a:t>
            </a:r>
          </a:p>
          <a:p>
            <a:r>
              <a:rPr lang="en-US" altLang="en-US" sz="2400"/>
              <a:t>Grow best in temperatures of 64-83°F.  Can tolerate Guam’s hotter temperatures.</a:t>
            </a:r>
          </a:p>
          <a:p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3961688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2957514"/>
            <a:ext cx="36576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1" name="Title 1"/>
          <p:cNvSpPr txBox="1">
            <a:spLocks/>
          </p:cNvSpPr>
          <p:nvPr/>
        </p:nvSpPr>
        <p:spPr bwMode="auto">
          <a:xfrm>
            <a:off x="4419600" y="422275"/>
            <a:ext cx="3252788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3300"/>
              <a:t>Growing Kailan</a:t>
            </a:r>
          </a:p>
        </p:txBody>
      </p:sp>
      <p:pic>
        <p:nvPicPr>
          <p:cNvPr id="4813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43"/>
          <a:stretch>
            <a:fillRect/>
          </a:stretch>
        </p:blipFill>
        <p:spPr bwMode="auto">
          <a:xfrm>
            <a:off x="1854200" y="1524001"/>
            <a:ext cx="4191000" cy="290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0430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671</Words>
  <Application>Microsoft Office PowerPoint</Application>
  <PresentationFormat>Widescreen</PresentationFormat>
  <Paragraphs>127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Chines Kale / Chinese Broccoli</vt:lpstr>
      <vt:lpstr>Brassica oleracea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Plant care</vt:lpstr>
      <vt:lpstr>Plant care</vt:lpstr>
      <vt:lpstr>Post Harvest</vt:lpstr>
      <vt:lpstr>Common pests</vt:lpstr>
      <vt:lpstr>Common pests</vt:lpstr>
      <vt:lpstr>PowerPoint Presentation</vt:lpstr>
      <vt:lpstr>HATCH Project</vt:lpstr>
      <vt:lpstr>Chinese broccoli varieties</vt:lpstr>
      <vt:lpstr>Evaluation</vt:lpstr>
      <vt:lpstr>Harvest data</vt:lpstr>
      <vt:lpstr>Recommended Varieties</vt:lpstr>
      <vt:lpstr>Other Recommendations</vt:lpstr>
      <vt:lpstr>PowerPoint Presentation</vt:lpstr>
      <vt:lpstr>References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Chines Kale / Chinese Broccoli</dc:title>
  <dc:creator>Joe Tuquero</dc:creator>
  <cp:lastModifiedBy>Joe Tuquero</cp:lastModifiedBy>
  <cp:revision>2</cp:revision>
  <dcterms:created xsi:type="dcterms:W3CDTF">2020-04-19T03:45:49Z</dcterms:created>
  <dcterms:modified xsi:type="dcterms:W3CDTF">2020-04-19T03:48:57Z</dcterms:modified>
</cp:coreProperties>
</file>

<file path=docProps/thumbnail.jpeg>
</file>